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unito SemiBold"/>
      <p:regular r:id="rId17"/>
      <p:bold r:id="rId18"/>
      <p:italic r:id="rId19"/>
      <p:boldItalic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Maven Pro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SemiBold-boldItalic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bold.fntdata"/><Relationship Id="rId25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NunitoSemiBold-italic.fntdata"/><Relationship Id="rId18" Type="http://schemas.openxmlformats.org/officeDocument/2006/relationships/font" Target="fonts/NunitoSemiBold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1514a3ff32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1514a3ff32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1514a3ff32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1514a3ff32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1514a3ff32_3_28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1514a3ff32_3_28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1514a3ff32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1514a3ff32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1514a3ff3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1514a3ff3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1514a3ff32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1514a3ff32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1514a3ff3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1514a3ff3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1514a3ff32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1514a3ff32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1514a3ff32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1514a3ff32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1514a3ff32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1514a3ff32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/>
        </p:nvSpPr>
        <p:spPr>
          <a:xfrm>
            <a:off x="59700" y="61600"/>
            <a:ext cx="44373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2800">
                <a:latin typeface="Nunito"/>
                <a:ea typeface="Nunito"/>
                <a:cs typeface="Nunito"/>
                <a:sym typeface="Nunito"/>
              </a:rPr>
              <a:t>Customer Churn Analysis </a:t>
            </a:r>
            <a:endParaRPr sz="2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8" name="Google Shape;278;p13"/>
          <p:cNvSpPr txBox="1"/>
          <p:nvPr/>
        </p:nvSpPr>
        <p:spPr>
          <a:xfrm>
            <a:off x="165575" y="581375"/>
            <a:ext cx="33786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An Exploratory Data Analysis (EDA) with Machine Learning Insights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9" name="Google Shape;279;p13"/>
          <p:cNvSpPr txBox="1"/>
          <p:nvPr/>
        </p:nvSpPr>
        <p:spPr>
          <a:xfrm>
            <a:off x="4063775" y="3974400"/>
            <a:ext cx="50802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Presented by: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Christos  Sachpazis, </a:t>
            </a:r>
            <a:r>
              <a:rPr lang="el" sz="1300">
                <a:latin typeface="Nunito"/>
                <a:ea typeface="Nunito"/>
                <a:cs typeface="Nunito"/>
                <a:sym typeface="Nunito"/>
              </a:rPr>
              <a:t> Konstantinos Kamarakis, Giannis Angelidakis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     </a:t>
            </a:r>
            <a:r>
              <a:rPr lang="el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             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		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0" name="Google Shape;280;p13"/>
          <p:cNvSpPr txBox="1"/>
          <p:nvPr/>
        </p:nvSpPr>
        <p:spPr>
          <a:xfrm>
            <a:off x="59700" y="2116663"/>
            <a:ext cx="3773100" cy="18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900">
                <a:latin typeface="Nunito"/>
                <a:ea typeface="Nunito"/>
                <a:cs typeface="Nunito"/>
                <a:sym typeface="Nunito"/>
              </a:rPr>
              <a:t>Project Overview</a:t>
            </a:r>
            <a:endParaRPr sz="19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-Exploratory Data Analysis (EDA)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-Model Building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-Insights and Recommendation</a:t>
            </a:r>
            <a:r>
              <a:rPr lang="el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81" name="Google Shape;2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08699"/>
            <a:ext cx="4487249" cy="248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2"/>
          <p:cNvSpPr txBox="1"/>
          <p:nvPr/>
        </p:nvSpPr>
        <p:spPr>
          <a:xfrm>
            <a:off x="1492200" y="374250"/>
            <a:ext cx="3079800" cy="43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Younger people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People with small balances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Not having many products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Not the Spaniards!!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descr="a man wearing a red sweatshirt that says cofidis holds a small spanish flag (Παρέχεται από Tenor)" id="358" name="Google Shape;3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4450" y="2571750"/>
            <a:ext cx="1931850" cy="193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rgbClr val="000000"/>
                </a:solidFill>
              </a:rPr>
              <a:t>Something to consider!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64" name="Google Shape;364;p23"/>
          <p:cNvSpPr txBox="1"/>
          <p:nvPr>
            <p:ph idx="1" type="body"/>
          </p:nvPr>
        </p:nvSpPr>
        <p:spPr>
          <a:xfrm>
            <a:off x="1341825" y="19824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rgbClr val="000000"/>
                </a:solidFill>
              </a:rPr>
              <a:t>Campaign with bank products targeted to young people will help lowering the churn rate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l">
                <a:solidFill>
                  <a:srgbClr val="000000"/>
                </a:solidFill>
              </a:rPr>
              <a:t>Mainly to our German and French Customers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l">
                <a:solidFill>
                  <a:srgbClr val="000000"/>
                </a:solidFill>
              </a:rPr>
              <a:t>Investigation on the type and time of complaints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l">
                <a:solidFill>
                  <a:srgbClr val="000000"/>
                </a:solidFill>
              </a:rPr>
              <a:t>Investigate ways of addressing these complaints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4"/>
          <p:cNvSpPr txBox="1"/>
          <p:nvPr/>
        </p:nvSpPr>
        <p:spPr>
          <a:xfrm>
            <a:off x="3621050" y="3526700"/>
            <a:ext cx="5082000" cy="16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7" name="Google Shape;287;p14"/>
          <p:cNvSpPr txBox="1"/>
          <p:nvPr/>
        </p:nvSpPr>
        <p:spPr>
          <a:xfrm>
            <a:off x="1193400" y="1130000"/>
            <a:ext cx="33786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8" name="Google Shape;288;p14"/>
          <p:cNvSpPr txBox="1"/>
          <p:nvPr/>
        </p:nvSpPr>
        <p:spPr>
          <a:xfrm>
            <a:off x="0" y="0"/>
            <a:ext cx="2290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EFEFE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9" name="Google Shape;289;p14"/>
          <p:cNvSpPr txBox="1"/>
          <p:nvPr/>
        </p:nvSpPr>
        <p:spPr>
          <a:xfrm>
            <a:off x="0" y="611263"/>
            <a:ext cx="26181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2552625" y="2833675"/>
            <a:ext cx="5544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1" name="Google Shape;29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6875" y="2175325"/>
            <a:ext cx="7147126" cy="296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6875" y="0"/>
            <a:ext cx="2510050" cy="217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6925" y="-70488"/>
            <a:ext cx="4723805" cy="22458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4"/>
          <p:cNvSpPr txBox="1"/>
          <p:nvPr/>
        </p:nvSpPr>
        <p:spPr>
          <a:xfrm>
            <a:off x="0" y="0"/>
            <a:ext cx="19968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2100">
                <a:latin typeface="Nunito"/>
                <a:ea typeface="Nunito"/>
                <a:cs typeface="Nunito"/>
                <a:sym typeface="Nunito"/>
              </a:rPr>
              <a:t>Data Overview</a:t>
            </a:r>
            <a:endParaRPr b="1"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500">
                <a:latin typeface="Nunito"/>
                <a:ea typeface="Nunito"/>
                <a:cs typeface="Nunito"/>
                <a:sym typeface="Nunito"/>
              </a:rPr>
              <a:t>-10.000 Customers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500">
                <a:latin typeface="Nunito"/>
                <a:ea typeface="Nunito"/>
                <a:cs typeface="Nunito"/>
                <a:sym typeface="Nunito"/>
              </a:rPr>
              <a:t>-4 type of cards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500" u="sng">
                <a:latin typeface="Nunito"/>
                <a:ea typeface="Nunito"/>
                <a:cs typeface="Nunito"/>
                <a:sym typeface="Nunito"/>
              </a:rPr>
              <a:t>Key Features:</a:t>
            </a:r>
            <a:endParaRPr sz="1500" u="sng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Demographic:</a:t>
            </a:r>
            <a:r>
              <a:rPr lang="el" sz="1100">
                <a:latin typeface="Nunito"/>
                <a:ea typeface="Nunito"/>
                <a:cs typeface="Nunito"/>
                <a:sym typeface="Nunito"/>
              </a:rPr>
              <a:t>Age,Gender,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100">
                <a:latin typeface="Nunito"/>
                <a:ea typeface="Nunito"/>
                <a:cs typeface="Nunito"/>
                <a:sym typeface="Nunito"/>
              </a:rPr>
              <a:t>Country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Account Info: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100">
                <a:latin typeface="Nunito"/>
                <a:ea typeface="Nunito"/>
                <a:cs typeface="Nunito"/>
                <a:sym typeface="Nunito"/>
              </a:rPr>
              <a:t>Balance, Tenure, Products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latin typeface="Nunito"/>
                <a:ea typeface="Nunito"/>
                <a:cs typeface="Nunito"/>
                <a:sym typeface="Nunito"/>
              </a:rPr>
              <a:t>Customer Status: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100">
                <a:latin typeface="Nunito"/>
                <a:ea typeface="Nunito"/>
                <a:cs typeface="Nunito"/>
                <a:sym typeface="Nunito"/>
              </a:rPr>
              <a:t>Credit Score, Satisfaction,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100">
                <a:latin typeface="Nunito"/>
                <a:ea typeface="Nunito"/>
                <a:cs typeface="Nunito"/>
                <a:sym typeface="Nunito"/>
              </a:rPr>
              <a:t>Complaint</a:t>
            </a:r>
            <a:r>
              <a:rPr lang="el" sz="1100">
                <a:latin typeface="Nunito"/>
                <a:ea typeface="Nunito"/>
                <a:cs typeface="Nunito"/>
                <a:sym typeface="Nunito"/>
              </a:rPr>
              <a:t> status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Target Variable</a:t>
            </a:r>
            <a:r>
              <a:rPr lang="el" sz="1100">
                <a:latin typeface="Nunito"/>
                <a:ea typeface="Nunito"/>
                <a:cs typeface="Nunito"/>
                <a:sym typeface="Nunito"/>
              </a:rPr>
              <a:t>: EXITED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9000" y="24550"/>
            <a:ext cx="3184025" cy="266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9350" y="24550"/>
            <a:ext cx="4263999" cy="266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9000" y="2724150"/>
            <a:ext cx="3184024" cy="234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15625" y="2925938"/>
            <a:ext cx="3651475" cy="1939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5"/>
          <p:cNvSpPr txBox="1"/>
          <p:nvPr/>
        </p:nvSpPr>
        <p:spPr>
          <a:xfrm>
            <a:off x="67150" y="3010050"/>
            <a:ext cx="2010300" cy="19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1" lang="el" sz="1500">
                <a:latin typeface="Nunito"/>
                <a:ea typeface="Nunito"/>
                <a:cs typeface="Nunito"/>
                <a:sym typeface="Nunito"/>
              </a:rPr>
              <a:t>Least significant features:</a:t>
            </a:r>
            <a:endParaRPr b="1"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-Satisfaction score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-Points earned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-Balance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-Tenure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4" name="Google Shape;304;p15"/>
          <p:cNvSpPr txBox="1"/>
          <p:nvPr/>
        </p:nvSpPr>
        <p:spPr>
          <a:xfrm>
            <a:off x="0" y="119350"/>
            <a:ext cx="1553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Nunito"/>
                <a:ea typeface="Nunito"/>
                <a:cs typeface="Nunito"/>
                <a:sym typeface="Nunito"/>
              </a:rPr>
              <a:t>Every customer with a </a:t>
            </a:r>
            <a:r>
              <a:rPr b="1" lang="el">
                <a:latin typeface="Nunito"/>
                <a:ea typeface="Nunito"/>
                <a:cs typeface="Nunito"/>
                <a:sym typeface="Nunito"/>
              </a:rPr>
              <a:t>complaint</a:t>
            </a:r>
            <a:r>
              <a:rPr b="1" lang="el">
                <a:latin typeface="Nunito"/>
                <a:ea typeface="Nunito"/>
                <a:cs typeface="Nunito"/>
                <a:sym typeface="Nunito"/>
              </a:rPr>
              <a:t> —&gt;exit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6"/>
          <p:cNvSpPr txBox="1"/>
          <p:nvPr>
            <p:ph type="title"/>
          </p:nvPr>
        </p:nvSpPr>
        <p:spPr>
          <a:xfrm>
            <a:off x="177650" y="-42100"/>
            <a:ext cx="2682900" cy="3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l" sz="1920">
                <a:solidFill>
                  <a:srgbClr val="000000"/>
                </a:solidFill>
              </a:rPr>
              <a:t>EDA </a:t>
            </a:r>
            <a:r>
              <a:rPr lang="el" sz="1920">
                <a:solidFill>
                  <a:srgbClr val="000000"/>
                </a:solidFill>
              </a:rPr>
              <a:t>visualizations</a:t>
            </a:r>
            <a:endParaRPr sz="192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pic>
        <p:nvPicPr>
          <p:cNvPr id="310" name="Google Shape;3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500" y="2621200"/>
            <a:ext cx="3759050" cy="24728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6"/>
          <p:cNvSpPr txBox="1"/>
          <p:nvPr/>
        </p:nvSpPr>
        <p:spPr>
          <a:xfrm>
            <a:off x="1975125" y="998238"/>
            <a:ext cx="5544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2" name="Google Shape;3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50" y="520325"/>
            <a:ext cx="3759050" cy="201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00825" y="60875"/>
            <a:ext cx="4976726" cy="247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7650" y="2640225"/>
            <a:ext cx="4976724" cy="245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7"/>
          <p:cNvSpPr txBox="1"/>
          <p:nvPr/>
        </p:nvSpPr>
        <p:spPr>
          <a:xfrm>
            <a:off x="165575" y="581375"/>
            <a:ext cx="33786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0" name="Google Shape;320;p17"/>
          <p:cNvSpPr txBox="1"/>
          <p:nvPr>
            <p:ph type="ctrTitle"/>
          </p:nvPr>
        </p:nvSpPr>
        <p:spPr>
          <a:xfrm>
            <a:off x="0" y="38025"/>
            <a:ext cx="9144000" cy="6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l" sz="3040">
                <a:solidFill>
                  <a:srgbClr val="000000"/>
                </a:solidFill>
              </a:rPr>
              <a:t>Run - Results for raw Dataset (cleaned)</a:t>
            </a:r>
            <a:endParaRPr sz="3040">
              <a:solidFill>
                <a:srgbClr val="000000"/>
              </a:solidFill>
            </a:endParaRPr>
          </a:p>
        </p:txBody>
      </p:sp>
      <p:sp>
        <p:nvSpPr>
          <p:cNvPr id="321" name="Google Shape;321;p17"/>
          <p:cNvSpPr txBox="1"/>
          <p:nvPr>
            <p:ph idx="1" type="subTitle"/>
          </p:nvPr>
        </p:nvSpPr>
        <p:spPr>
          <a:xfrm>
            <a:off x="0" y="1110825"/>
            <a:ext cx="5349000" cy="10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5706">
                <a:solidFill>
                  <a:srgbClr val="000000"/>
                </a:solidFill>
              </a:rPr>
              <a:t>Multiple methods were used to predict the churn values from the Dataset (without balancing at first). Results by the best model (and parameter</a:t>
            </a:r>
            <a:r>
              <a:rPr b="1" lang="el" sz="5722">
                <a:solidFill>
                  <a:srgbClr val="000000"/>
                </a:solidFill>
              </a:rPr>
              <a:t>s) are as follows:</a:t>
            </a:r>
            <a:endParaRPr b="1" sz="5722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2" name="Google Shape;3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700" y="1857725"/>
            <a:ext cx="4390224" cy="246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500" y="2312056"/>
            <a:ext cx="4390225" cy="2010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8"/>
          <p:cNvSpPr txBox="1"/>
          <p:nvPr>
            <p:ph type="title"/>
          </p:nvPr>
        </p:nvSpPr>
        <p:spPr>
          <a:xfrm>
            <a:off x="1159250" y="1572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rgbClr val="000000"/>
                </a:solidFill>
              </a:rPr>
              <a:t>How accurate are we?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8"/>
          <p:cNvSpPr txBox="1"/>
          <p:nvPr>
            <p:ph idx="1" type="body"/>
          </p:nvPr>
        </p:nvSpPr>
        <p:spPr>
          <a:xfrm>
            <a:off x="200525" y="1898025"/>
            <a:ext cx="3430500" cy="21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b="1" lang="el">
                <a:solidFill>
                  <a:srgbClr val="000000"/>
                </a:solidFill>
              </a:rPr>
              <a:t>Three different methods of balancing the data</a:t>
            </a:r>
            <a:endParaRPr b="1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b="1" lang="el">
                <a:solidFill>
                  <a:srgbClr val="000000"/>
                </a:solidFill>
              </a:rPr>
              <a:t>Compared</a:t>
            </a:r>
            <a:r>
              <a:rPr b="1" lang="el">
                <a:solidFill>
                  <a:srgbClr val="000000"/>
                </a:solidFill>
              </a:rPr>
              <a:t> between eight different predicting </a:t>
            </a:r>
            <a:r>
              <a:rPr b="1" lang="el">
                <a:solidFill>
                  <a:srgbClr val="000000"/>
                </a:solidFill>
              </a:rPr>
              <a:t>algorithms </a:t>
            </a:r>
            <a:endParaRPr b="1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b="1" lang="el">
                <a:solidFill>
                  <a:srgbClr val="000000"/>
                </a:solidFill>
              </a:rPr>
              <a:t>More than 24 different models produced!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330" name="Google Shape;330;p18"/>
          <p:cNvSpPr txBox="1"/>
          <p:nvPr>
            <p:ph idx="2" type="body"/>
          </p:nvPr>
        </p:nvSpPr>
        <p:spPr>
          <a:xfrm>
            <a:off x="5063425" y="1552225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2100">
                <a:solidFill>
                  <a:srgbClr val="000000"/>
                </a:solidFill>
              </a:rPr>
              <a:t>Trade-offs!</a:t>
            </a:r>
            <a:endParaRPr b="1" sz="2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l" sz="2100">
                <a:solidFill>
                  <a:srgbClr val="000000"/>
                </a:solidFill>
              </a:rPr>
              <a:t>1st Method</a:t>
            </a:r>
            <a:endParaRPr b="1" sz="2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l" sz="2100">
                <a:solidFill>
                  <a:srgbClr val="000000"/>
                </a:solidFill>
              </a:rPr>
              <a:t>Good at finding our loyal Customers!</a:t>
            </a:r>
            <a:endParaRPr b="1" sz="2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l" sz="2100">
                <a:solidFill>
                  <a:srgbClr val="000000"/>
                </a:solidFill>
              </a:rPr>
              <a:t>2nd Method</a:t>
            </a:r>
            <a:endParaRPr b="1" sz="2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l" sz="2100">
                <a:solidFill>
                  <a:srgbClr val="000000"/>
                </a:solidFill>
              </a:rPr>
              <a:t>Excellent at finding our customers that we can make happier</a:t>
            </a:r>
            <a:endParaRPr b="1" sz="2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l" sz="2100">
                <a:solidFill>
                  <a:srgbClr val="000000"/>
                </a:solidFill>
              </a:rPr>
              <a:t>3rd Method</a:t>
            </a:r>
            <a:endParaRPr b="1" sz="2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l" sz="2100">
                <a:solidFill>
                  <a:srgbClr val="000000"/>
                </a:solidFill>
              </a:rPr>
              <a:t>Good at both - excellent at neither!</a:t>
            </a:r>
            <a:endParaRPr b="1" sz="210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9"/>
          <p:cNvSpPr txBox="1"/>
          <p:nvPr/>
        </p:nvSpPr>
        <p:spPr>
          <a:xfrm>
            <a:off x="0" y="0"/>
            <a:ext cx="22776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2000">
                <a:latin typeface="Nunito"/>
                <a:ea typeface="Nunito"/>
                <a:cs typeface="Nunito"/>
                <a:sym typeface="Nunito"/>
              </a:rPr>
              <a:t>1st Proposition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Training for higher accuracy to detect the ones leaving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9 out of 10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6" name="Google Shape;336;p19"/>
          <p:cNvSpPr txBox="1"/>
          <p:nvPr/>
        </p:nvSpPr>
        <p:spPr>
          <a:xfrm>
            <a:off x="0" y="2698825"/>
            <a:ext cx="3165300" cy="13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Trade off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Not very accurate on whose staying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7" name="Google Shape;337;p19"/>
          <p:cNvPicPr preferRelativeResize="0"/>
          <p:nvPr/>
        </p:nvPicPr>
        <p:blipFill rotWithShape="1">
          <a:blip r:embed="rId3">
            <a:alphaModFix/>
          </a:blip>
          <a:srcRect b="81423" l="0" r="10434" t="0"/>
          <a:stretch/>
        </p:blipFill>
        <p:spPr>
          <a:xfrm>
            <a:off x="3456150" y="2483525"/>
            <a:ext cx="4833326" cy="146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19"/>
          <p:cNvPicPr preferRelativeResize="0"/>
          <p:nvPr/>
        </p:nvPicPr>
        <p:blipFill rotWithShape="1">
          <a:blip r:embed="rId4">
            <a:alphaModFix/>
          </a:blip>
          <a:srcRect b="69372" l="5873" r="0" t="-9293"/>
          <a:stretch/>
        </p:blipFill>
        <p:spPr>
          <a:xfrm>
            <a:off x="3456150" y="296625"/>
            <a:ext cx="4833326" cy="197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0"/>
          <p:cNvSpPr txBox="1"/>
          <p:nvPr/>
        </p:nvSpPr>
        <p:spPr>
          <a:xfrm>
            <a:off x="408475" y="314375"/>
            <a:ext cx="3828300" cy="18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Younger people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People with small balances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Not having many products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descr="stan marsh from south park says &quot; would you leave me alone &quot; in a cartoon (Παρέχεται από Tenor)" id="344" name="Google Shape;3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975" y="171313"/>
            <a:ext cx="4602425" cy="480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1"/>
          <p:cNvSpPr txBox="1"/>
          <p:nvPr/>
        </p:nvSpPr>
        <p:spPr>
          <a:xfrm>
            <a:off x="237400" y="250225"/>
            <a:ext cx="3315000" cy="19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2200">
                <a:latin typeface="Nunito"/>
                <a:ea typeface="Nunito"/>
                <a:cs typeface="Nunito"/>
                <a:sym typeface="Nunito"/>
              </a:rPr>
              <a:t>2nd Proposed  Method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Predicts correctly 77 out of 100 who’s leaving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Predicts  correctly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300">
                <a:latin typeface="Nunito"/>
                <a:ea typeface="Nunito"/>
                <a:cs typeface="Nunito"/>
                <a:sym typeface="Nunito"/>
              </a:rPr>
              <a:t>79 out of 100 who’s staying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0" name="Google Shape;35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3400" y="152400"/>
            <a:ext cx="4990150" cy="32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1"/>
          <p:cNvPicPr preferRelativeResize="0"/>
          <p:nvPr/>
        </p:nvPicPr>
        <p:blipFill rotWithShape="1">
          <a:blip r:embed="rId4">
            <a:alphaModFix/>
          </a:blip>
          <a:srcRect b="0" l="1319" r="-1319" t="0"/>
          <a:stretch/>
        </p:blipFill>
        <p:spPr>
          <a:xfrm>
            <a:off x="199350" y="1849725"/>
            <a:ext cx="3464101" cy="3126175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21"/>
          <p:cNvSpPr txBox="1"/>
          <p:nvPr/>
        </p:nvSpPr>
        <p:spPr>
          <a:xfrm>
            <a:off x="4076300" y="3554475"/>
            <a:ext cx="4915200" cy="12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Nunito SemiBold"/>
                <a:ea typeface="Nunito SemiBold"/>
                <a:cs typeface="Nunito SemiBold"/>
                <a:sym typeface="Nunito SemiBold"/>
              </a:rPr>
              <a:t>How expensive will a Targeted Campaign be?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